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6"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A345D5F5-2CA8-437A-BF8E-A1FA7B1B4D69}" type="datetimeFigureOut">
              <a:rPr lang="en-US" smtClean="0"/>
              <a:pPr/>
              <a:t>12/23/2013</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57F9236-51B3-47BB-98BE-BDCFB2837DE3}"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45D5F5-2CA8-437A-BF8E-A1FA7B1B4D69}" type="datetimeFigureOut">
              <a:rPr lang="en-US" smtClean="0"/>
              <a:pPr/>
              <a:t>12/23/2013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7F9236-51B3-47BB-98BE-BDCFB2837DE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57F9236-51B3-47BB-98BE-BDCFB2837DE3}"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345D5F5-2CA8-437A-BF8E-A1FA7B1B4D69}" type="datetimeFigureOut">
              <a:rPr lang="en-US" smtClean="0"/>
              <a:pPr/>
              <a:t>12/23/2013</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A345D5F5-2CA8-437A-BF8E-A1FA7B1B4D69}" type="datetimeFigureOut">
              <a:rPr lang="en-US" smtClean="0"/>
              <a:pPr/>
              <a:t>12/23/2013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57F9236-51B3-47BB-98BE-BDCFB2837DE3}"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A345D5F5-2CA8-437A-BF8E-A1FA7B1B4D69}" type="datetimeFigureOut">
              <a:rPr lang="en-US" smtClean="0"/>
              <a:pPr/>
              <a:t>12/23/2013</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57F9236-51B3-47BB-98BE-BDCFB2837DE3}"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345D5F5-2CA8-437A-BF8E-A1FA7B1B4D69}" type="datetimeFigureOut">
              <a:rPr lang="en-US" smtClean="0"/>
              <a:pPr/>
              <a:t>12/23/2013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7F9236-51B3-47BB-98BE-BDCFB2837DE3}"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A345D5F5-2CA8-437A-BF8E-A1FA7B1B4D69}" type="datetimeFigureOut">
              <a:rPr lang="en-US" smtClean="0"/>
              <a:pPr/>
              <a:t>12/23/2013</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57F9236-51B3-47BB-98BE-BDCFB2837DE3}"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345D5F5-2CA8-437A-BF8E-A1FA7B1B4D69}" type="datetimeFigureOut">
              <a:rPr lang="en-US" smtClean="0"/>
              <a:pPr/>
              <a:t>12/23/2013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57F9236-51B3-47BB-98BE-BDCFB2837DE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345D5F5-2CA8-437A-BF8E-A1FA7B1B4D69}" type="datetimeFigureOut">
              <a:rPr lang="en-US" smtClean="0"/>
              <a:pPr/>
              <a:t>12/23/2013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57F9236-51B3-47BB-98BE-BDCFB2837DE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57F9236-51B3-47BB-98BE-BDCFB2837DE3}"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A345D5F5-2CA8-437A-BF8E-A1FA7B1B4D69}" type="datetimeFigureOut">
              <a:rPr lang="en-US" smtClean="0"/>
              <a:pPr/>
              <a:t>12/23/2013</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57F9236-51B3-47BB-98BE-BDCFB2837DE3}"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A345D5F5-2CA8-437A-BF8E-A1FA7B1B4D69}" type="datetimeFigureOut">
              <a:rPr lang="en-US" smtClean="0"/>
              <a:pPr/>
              <a:t>12/23/2013</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345D5F5-2CA8-437A-BF8E-A1FA7B1B4D69}" type="datetimeFigureOut">
              <a:rPr lang="en-US" smtClean="0"/>
              <a:pPr/>
              <a:t>12/23/2013</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57F9236-51B3-47BB-98BE-BDCFB2837DE3}"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sz="1600" b="1" dirty="0" smtClean="0"/>
              <a:t>Child Development I</a:t>
            </a:r>
            <a:br>
              <a:rPr lang="en-US" sz="1600" b="1" dirty="0" smtClean="0"/>
            </a:br>
            <a:r>
              <a:rPr lang="en-US" sz="1600" b="1" dirty="0" smtClean="0"/>
              <a:t>Unit 2  - Analyzing the Roles and Responsibilities of Parenting</a:t>
            </a:r>
            <a:br>
              <a:rPr lang="en-US" sz="1600" b="1" dirty="0" smtClean="0"/>
            </a:br>
            <a:r>
              <a:rPr lang="en-US" sz="1600" b="1" dirty="0" smtClean="0"/>
              <a:t>Instructional Strategy -</a:t>
            </a:r>
            <a:r>
              <a:rPr lang="en-US" sz="1600" b="1" dirty="0" smtClean="0"/>
              <a:t>1 – Life Stages</a:t>
            </a:r>
            <a:r>
              <a:rPr lang="en-US" sz="1200" b="1" dirty="0" smtClean="0"/>
              <a:t/>
            </a:r>
            <a:br>
              <a:rPr lang="en-US" sz="1200" b="1" dirty="0" smtClean="0"/>
            </a:br>
            <a:r>
              <a:rPr lang="en-US" sz="1200" b="1" dirty="0"/>
              <a:t/>
            </a:r>
            <a:br>
              <a:rPr lang="en-US" sz="1200" b="1" dirty="0"/>
            </a:br>
            <a:r>
              <a:rPr lang="en-US" sz="2700" b="1" dirty="0" smtClean="0">
                <a:solidFill>
                  <a:schemeClr val="tx1">
                    <a:lumMod val="95000"/>
                    <a:lumOff val="5000"/>
                  </a:schemeClr>
                </a:solidFill>
              </a:rPr>
              <a:t>TEACHER NOTES</a:t>
            </a:r>
            <a:r>
              <a:rPr lang="en-US" sz="1800" b="1" dirty="0" smtClean="0">
                <a:solidFill>
                  <a:schemeClr val="tx1">
                    <a:lumMod val="95000"/>
                    <a:lumOff val="5000"/>
                  </a:schemeClr>
                </a:solidFill>
              </a:rPr>
              <a:t/>
            </a:r>
            <a:br>
              <a:rPr lang="en-US" sz="1800" b="1" dirty="0" smtClean="0">
                <a:solidFill>
                  <a:schemeClr val="tx1">
                    <a:lumMod val="95000"/>
                    <a:lumOff val="5000"/>
                  </a:schemeClr>
                </a:solidFill>
              </a:rPr>
            </a:br>
            <a:r>
              <a:rPr lang="en-US" sz="1800" b="1" dirty="0" smtClean="0">
                <a:solidFill>
                  <a:schemeClr val="tx1">
                    <a:lumMod val="95000"/>
                    <a:lumOff val="5000"/>
                  </a:schemeClr>
                </a:solidFill>
              </a:rPr>
              <a:t>Teacher should read this slide prior to showing the power point presentation that begins on Slide 2</a:t>
            </a:r>
            <a:br>
              <a:rPr lang="en-US" sz="1800" b="1" dirty="0" smtClean="0">
                <a:solidFill>
                  <a:schemeClr val="tx1">
                    <a:lumMod val="95000"/>
                    <a:lumOff val="5000"/>
                  </a:schemeClr>
                </a:solidFill>
              </a:rPr>
            </a:br>
            <a:endParaRPr lang="en-US" sz="1200" b="1" dirty="0"/>
          </a:p>
        </p:txBody>
      </p:sp>
      <p:sp>
        <p:nvSpPr>
          <p:cNvPr id="8" name="TextBox 7"/>
          <p:cNvSpPr txBox="1"/>
          <p:nvPr/>
        </p:nvSpPr>
        <p:spPr>
          <a:xfrm>
            <a:off x="457200" y="2895600"/>
            <a:ext cx="8229600" cy="3447098"/>
          </a:xfrm>
          <a:prstGeom prst="rect">
            <a:avLst/>
          </a:prstGeom>
          <a:noFill/>
        </p:spPr>
        <p:txBody>
          <a:bodyPr wrap="square" rtlCol="0">
            <a:spAutoFit/>
          </a:bodyPr>
          <a:lstStyle/>
          <a:p>
            <a:r>
              <a:rPr lang="en-US" dirty="0" smtClean="0"/>
              <a:t>1.  </a:t>
            </a:r>
            <a:r>
              <a:rPr lang="en-US" sz="2000" dirty="0" smtClean="0"/>
              <a:t>Students should have the handout “Life Stages” chart.</a:t>
            </a:r>
          </a:p>
          <a:p>
            <a:pPr marL="342900" indent="-342900">
              <a:buAutoNum type="arabicPeriod" startAt="2"/>
            </a:pPr>
            <a:r>
              <a:rPr lang="en-US" sz="2000" dirty="0" smtClean="0"/>
              <a:t>Teacher will lead class in discussion over the six stages, encouraging students to make their own personal notes in the right column that will help them later in creating their poster for their assignment.</a:t>
            </a:r>
          </a:p>
          <a:p>
            <a:r>
              <a:rPr lang="en-US" sz="2000" dirty="0"/>
              <a:t> </a:t>
            </a:r>
            <a:r>
              <a:rPr lang="en-US" sz="2000" dirty="0" smtClean="0"/>
              <a:t> (Teacher could plan ahead and have examples ready for discussion)</a:t>
            </a:r>
          </a:p>
          <a:p>
            <a:pPr marL="342900" indent="-342900">
              <a:buAutoNum type="arabicPeriod" startAt="3"/>
            </a:pPr>
            <a:r>
              <a:rPr lang="en-US" sz="2000" dirty="0" smtClean="0"/>
              <a:t>Teacher shows the following power point presentation containing family descriptions of various stages.  Students discuss which stage is being described on Slides 2-7.</a:t>
            </a:r>
          </a:p>
          <a:p>
            <a:pPr marL="342900" indent="-342900">
              <a:buAutoNum type="arabicPeriod" startAt="3"/>
            </a:pPr>
            <a:r>
              <a:rPr lang="en-US" sz="2000" dirty="0" smtClean="0"/>
              <a:t>After power point presentation, teacher assigns “Balancing Parenting Roles and a Career” poster project.</a:t>
            </a:r>
          </a:p>
          <a:p>
            <a:pPr marL="342900" indent="-342900">
              <a:buAutoNum type="arabicPeriod" startAt="2"/>
            </a:pPr>
            <a:endParaRPr lang="en-US" dirty="0"/>
          </a:p>
        </p:txBody>
      </p:sp>
    </p:spTree>
    <p:extLst>
      <p:ext uri="{BB962C8B-B14F-4D97-AF65-F5344CB8AC3E}">
        <p14:creationId xmlns:p14="http://schemas.microsoft.com/office/powerpoint/2010/main" xmlns="" val="11377139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152400"/>
            <a:ext cx="8534400" cy="1219200"/>
          </a:xfrm>
        </p:spPr>
        <p:txBody>
          <a:bodyPr>
            <a:normAutofit fontScale="90000"/>
          </a:bodyPr>
          <a:lstStyle/>
          <a:p>
            <a:r>
              <a:rPr lang="en-US" sz="3100" dirty="0" smtClean="0"/>
              <a:t/>
            </a:r>
            <a:br>
              <a:rPr lang="en-US" sz="3100" dirty="0" smtClean="0"/>
            </a:br>
            <a:r>
              <a:rPr lang="en-US" sz="3100" dirty="0"/>
              <a:t/>
            </a:r>
            <a:br>
              <a:rPr lang="en-US" sz="3100" dirty="0"/>
            </a:br>
            <a:r>
              <a:rPr lang="en-US" sz="3100" dirty="0" smtClean="0"/>
              <a:t/>
            </a:r>
            <a:br>
              <a:rPr lang="en-US" sz="3100" dirty="0" smtClean="0"/>
            </a:br>
            <a:r>
              <a:rPr lang="en-US" sz="3100" dirty="0"/>
              <a:t/>
            </a:r>
            <a:br>
              <a:rPr lang="en-US" sz="3100" dirty="0"/>
            </a:br>
            <a:r>
              <a:rPr lang="en-US" sz="3100" dirty="0" smtClean="0"/>
              <a:t>Name of Life Stage: </a:t>
            </a:r>
            <a:br>
              <a:rPr lang="en-US" sz="3100" dirty="0" smtClean="0"/>
            </a:br>
            <a:endParaRPr lang="en-US" dirty="0"/>
          </a:p>
        </p:txBody>
      </p:sp>
      <p:sp>
        <p:nvSpPr>
          <p:cNvPr id="3" name="Content Placeholder 2"/>
          <p:cNvSpPr>
            <a:spLocks noGrp="1"/>
          </p:cNvSpPr>
          <p:nvPr>
            <p:ph sz="quarter" idx="1"/>
          </p:nvPr>
        </p:nvSpPr>
        <p:spPr>
          <a:xfrm>
            <a:off x="301752" y="1600200"/>
            <a:ext cx="8503920" cy="4498848"/>
          </a:xfrm>
        </p:spPr>
        <p:txBody>
          <a:bodyPr/>
          <a:lstStyle/>
          <a:p>
            <a:pPr marL="0" indent="0" algn="ctr">
              <a:buNone/>
            </a:pPr>
            <a:endParaRPr lang="en-US" dirty="0" smtClean="0"/>
          </a:p>
          <a:p>
            <a:pPr marL="0" indent="0" algn="ctr">
              <a:buNone/>
            </a:pPr>
            <a:r>
              <a:rPr lang="en-US" sz="3200" dirty="0" smtClean="0"/>
              <a:t>DEVELOPING STAGE 3</a:t>
            </a:r>
          </a:p>
          <a:p>
            <a:pPr marL="0" indent="0" algn="ctr">
              <a:buNone/>
            </a:pPr>
            <a:r>
              <a:rPr lang="en-US" dirty="0" smtClean="0"/>
              <a:t>The Smith Family</a:t>
            </a:r>
          </a:p>
          <a:p>
            <a:pPr>
              <a:buFont typeface="Arial" panose="020B0604020202020204" pitchFamily="34" charset="0"/>
              <a:buChar char="•"/>
            </a:pPr>
            <a:r>
              <a:rPr lang="en-US" sz="1800" dirty="0" smtClean="0"/>
              <a:t>Father, mother, daughter (16), son (12)</a:t>
            </a:r>
          </a:p>
          <a:p>
            <a:pPr>
              <a:buFont typeface="Arial" panose="020B0604020202020204" pitchFamily="34" charset="0"/>
              <a:buChar char="•"/>
            </a:pPr>
            <a:r>
              <a:rPr lang="en-US" sz="1800" dirty="0" smtClean="0"/>
              <a:t>All four of them  are busy with their own activities, but text each other regularly</a:t>
            </a:r>
          </a:p>
          <a:p>
            <a:pPr>
              <a:buFont typeface="Arial" panose="020B0604020202020204" pitchFamily="34" charset="0"/>
              <a:buChar char="•"/>
            </a:pPr>
            <a:r>
              <a:rPr lang="en-US" sz="1800" dirty="0" smtClean="0"/>
              <a:t>The daughter is a high school athlete and at least one of her parents make it a priority to attend her games.</a:t>
            </a:r>
          </a:p>
          <a:p>
            <a:pPr>
              <a:buFont typeface="Arial" panose="020B0604020202020204" pitchFamily="34" charset="0"/>
              <a:buChar char="•"/>
            </a:pPr>
            <a:r>
              <a:rPr lang="en-US" sz="1800" dirty="0" smtClean="0"/>
              <a:t>Both parents have established careers and work Monday through Friday and have weekends off.</a:t>
            </a:r>
          </a:p>
          <a:p>
            <a:pPr>
              <a:buFont typeface="Arial" panose="020B0604020202020204" pitchFamily="34" charset="0"/>
              <a:buChar char="•"/>
            </a:pPr>
            <a:endParaRPr lang="en-US" sz="1800" dirty="0"/>
          </a:p>
        </p:txBody>
      </p:sp>
    </p:spTree>
    <p:extLst>
      <p:ext uri="{BB962C8B-B14F-4D97-AF65-F5344CB8AC3E}">
        <p14:creationId xmlns:p14="http://schemas.microsoft.com/office/powerpoint/2010/main" xmlns="" val="696810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of Life Stage:</a:t>
            </a:r>
            <a:endParaRPr lang="en-US" dirty="0"/>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r>
              <a:rPr lang="en-US" sz="3600" dirty="0" smtClean="0"/>
              <a:t>COUPLE STAGE 1</a:t>
            </a:r>
            <a:endParaRPr lang="en-US" sz="3600" dirty="0"/>
          </a:p>
          <a:p>
            <a:pPr marL="0" indent="0" algn="ctr">
              <a:buNone/>
            </a:pPr>
            <a:r>
              <a:rPr lang="en-US" dirty="0" smtClean="0"/>
              <a:t>The </a:t>
            </a:r>
            <a:r>
              <a:rPr lang="en-US" dirty="0" err="1" smtClean="0"/>
              <a:t>Michelsons</a:t>
            </a:r>
            <a:r>
              <a:rPr lang="en-US" dirty="0" smtClean="0"/>
              <a:t> Family</a:t>
            </a:r>
          </a:p>
          <a:p>
            <a:r>
              <a:rPr lang="en-US" sz="1800" dirty="0" smtClean="0"/>
              <a:t>Husband and wife</a:t>
            </a:r>
          </a:p>
          <a:p>
            <a:r>
              <a:rPr lang="en-US" sz="1800" dirty="0" smtClean="0"/>
              <a:t>Married for two years</a:t>
            </a:r>
          </a:p>
          <a:p>
            <a:r>
              <a:rPr lang="en-US" sz="1800" dirty="0" smtClean="0"/>
              <a:t>Ready to purchase their first home</a:t>
            </a:r>
          </a:p>
          <a:p>
            <a:r>
              <a:rPr lang="en-US" sz="1800" dirty="0" smtClean="0"/>
              <a:t>Husband has just begun a new job; wife is currently searching for a </a:t>
            </a:r>
            <a:r>
              <a:rPr lang="en-US" sz="1800" dirty="0" err="1" smtClean="0"/>
              <a:t>job;and</a:t>
            </a:r>
            <a:r>
              <a:rPr lang="en-US" sz="1800" dirty="0" smtClean="0"/>
              <a:t> both have student loans</a:t>
            </a:r>
            <a:endParaRPr lang="en-US" sz="1800" dirty="0"/>
          </a:p>
        </p:txBody>
      </p:sp>
    </p:spTree>
    <p:extLst>
      <p:ext uri="{BB962C8B-B14F-4D97-AF65-F5344CB8AC3E}">
        <p14:creationId xmlns:p14="http://schemas.microsoft.com/office/powerpoint/2010/main" xmlns="" val="1262595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of Life Stage:</a:t>
            </a:r>
            <a:endParaRPr lang="en-US" dirty="0"/>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r>
              <a:rPr lang="en-US" sz="3200" dirty="0" smtClean="0"/>
              <a:t>RETIREMENT STAGE 6</a:t>
            </a:r>
          </a:p>
          <a:p>
            <a:pPr marL="0" indent="0" algn="ctr">
              <a:buNone/>
            </a:pPr>
            <a:endParaRPr lang="en-US" dirty="0"/>
          </a:p>
          <a:p>
            <a:pPr marL="0" indent="0" algn="ctr">
              <a:buNone/>
            </a:pPr>
            <a:r>
              <a:rPr lang="en-US" dirty="0" smtClean="0"/>
              <a:t>The Washburn Family</a:t>
            </a:r>
          </a:p>
          <a:p>
            <a:r>
              <a:rPr lang="en-US" sz="1800" dirty="0" smtClean="0"/>
              <a:t>Widow</a:t>
            </a:r>
          </a:p>
          <a:p>
            <a:r>
              <a:rPr lang="en-US" sz="1800" dirty="0" smtClean="0"/>
              <a:t>Lives in a city with one of her adult children</a:t>
            </a:r>
          </a:p>
          <a:p>
            <a:r>
              <a:rPr lang="en-US" sz="1800" dirty="0" smtClean="0"/>
              <a:t>Travels through the year to visit her other adult children and their families</a:t>
            </a:r>
          </a:p>
          <a:p>
            <a:r>
              <a:rPr lang="en-US" sz="1800" dirty="0" smtClean="0"/>
              <a:t>Lives off her husbands’ pension and life insurance</a:t>
            </a:r>
          </a:p>
          <a:p>
            <a:endParaRPr lang="en-US" sz="1800" dirty="0"/>
          </a:p>
        </p:txBody>
      </p:sp>
    </p:spTree>
    <p:extLst>
      <p:ext uri="{BB962C8B-B14F-4D97-AF65-F5344CB8AC3E}">
        <p14:creationId xmlns:p14="http://schemas.microsoft.com/office/powerpoint/2010/main" xmlns="" val="2123878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of Life Stage:</a:t>
            </a:r>
            <a:endParaRPr lang="en-US" dirty="0"/>
          </a:p>
        </p:txBody>
      </p:sp>
      <p:sp>
        <p:nvSpPr>
          <p:cNvPr id="3" name="Content Placeholder 2"/>
          <p:cNvSpPr>
            <a:spLocks noGrp="1"/>
          </p:cNvSpPr>
          <p:nvPr>
            <p:ph sz="quarter" idx="1"/>
          </p:nvPr>
        </p:nvSpPr>
        <p:spPr/>
        <p:txBody>
          <a:bodyPr/>
          <a:lstStyle/>
          <a:p>
            <a:pPr marL="0" indent="0" algn="ctr">
              <a:buNone/>
            </a:pPr>
            <a:endParaRPr lang="en-US" dirty="0" smtClean="0"/>
          </a:p>
          <a:p>
            <a:pPr marL="0" indent="0" algn="ctr">
              <a:buNone/>
            </a:pPr>
            <a:r>
              <a:rPr lang="en-US" sz="3200" dirty="0" smtClean="0"/>
              <a:t>EXPANDING STAGE 2</a:t>
            </a:r>
            <a:endParaRPr lang="en-US" sz="3200" dirty="0"/>
          </a:p>
          <a:p>
            <a:pPr marL="0" indent="0" algn="ctr">
              <a:buNone/>
            </a:pPr>
            <a:r>
              <a:rPr lang="en-US" dirty="0" smtClean="0"/>
              <a:t>The Watson Family</a:t>
            </a:r>
          </a:p>
          <a:p>
            <a:pPr marL="0" indent="0" algn="ctr">
              <a:buNone/>
            </a:pPr>
            <a:endParaRPr lang="en-US" dirty="0"/>
          </a:p>
          <a:p>
            <a:r>
              <a:rPr lang="en-US" sz="1800" dirty="0" smtClean="0"/>
              <a:t>Husband, wife, son (3), and currently expecting daughter</a:t>
            </a:r>
          </a:p>
          <a:p>
            <a:r>
              <a:rPr lang="en-US" sz="1800" dirty="0" smtClean="0"/>
              <a:t>Chaotic daily schedule </a:t>
            </a:r>
          </a:p>
          <a:p>
            <a:r>
              <a:rPr lang="en-US" sz="1800" dirty="0" smtClean="0"/>
              <a:t>Both parents work outside the home</a:t>
            </a:r>
          </a:p>
          <a:p>
            <a:r>
              <a:rPr lang="en-US" sz="1800" dirty="0" smtClean="0"/>
              <a:t>Son attends full-time daycare</a:t>
            </a:r>
          </a:p>
          <a:p>
            <a:r>
              <a:rPr lang="en-US" sz="1800" dirty="0" smtClean="0"/>
              <a:t>Extended family lives at least 100 miles away</a:t>
            </a:r>
            <a:endParaRPr lang="en-US" sz="1800" dirty="0"/>
          </a:p>
        </p:txBody>
      </p:sp>
    </p:spTree>
    <p:extLst>
      <p:ext uri="{BB962C8B-B14F-4D97-AF65-F5344CB8AC3E}">
        <p14:creationId xmlns:p14="http://schemas.microsoft.com/office/powerpoint/2010/main" xmlns="" val="2831708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Name that Life Stage:</a:t>
            </a:r>
            <a:endParaRPr lang="en-US" dirty="0"/>
          </a:p>
        </p:txBody>
      </p:sp>
      <p:sp>
        <p:nvSpPr>
          <p:cNvPr id="3" name="Content Placeholder 2"/>
          <p:cNvSpPr>
            <a:spLocks noGrp="1"/>
          </p:cNvSpPr>
          <p:nvPr>
            <p:ph sz="quarter" idx="1"/>
          </p:nvPr>
        </p:nvSpPr>
        <p:spPr/>
        <p:txBody>
          <a:bodyPr>
            <a:normAutofit fontScale="92500" lnSpcReduction="20000"/>
          </a:bodyPr>
          <a:lstStyle/>
          <a:p>
            <a:pPr marL="0" indent="0" algn="ctr">
              <a:buNone/>
            </a:pPr>
            <a:endParaRPr lang="en-US" dirty="0" smtClean="0"/>
          </a:p>
          <a:p>
            <a:pPr marL="0" indent="0" algn="ctr">
              <a:buNone/>
            </a:pPr>
            <a:endParaRPr lang="en-US" dirty="0" smtClean="0"/>
          </a:p>
          <a:p>
            <a:pPr marL="0" indent="0" algn="ctr">
              <a:buNone/>
            </a:pPr>
            <a:r>
              <a:rPr lang="en-US" sz="3900" dirty="0" smtClean="0"/>
              <a:t>LAUNCHING STAGE 4</a:t>
            </a:r>
            <a:endParaRPr lang="en-US" sz="3900" dirty="0"/>
          </a:p>
          <a:p>
            <a:pPr marL="0" indent="0" algn="ctr">
              <a:buNone/>
            </a:pPr>
            <a:r>
              <a:rPr lang="en-US" dirty="0" smtClean="0"/>
              <a:t>The Taylor Family</a:t>
            </a:r>
          </a:p>
          <a:p>
            <a:pPr marL="0" indent="0" algn="ctr">
              <a:buNone/>
            </a:pPr>
            <a:endParaRPr lang="en-US" dirty="0"/>
          </a:p>
          <a:p>
            <a:r>
              <a:rPr lang="en-US" sz="1800" dirty="0" smtClean="0"/>
              <a:t>Husband, wife, 5 children ranging in ages from 16-24</a:t>
            </a:r>
          </a:p>
          <a:p>
            <a:r>
              <a:rPr lang="en-US" sz="1800" dirty="0" smtClean="0"/>
              <a:t>Three children have moved out of the home</a:t>
            </a:r>
          </a:p>
          <a:p>
            <a:r>
              <a:rPr lang="en-US" sz="1800" dirty="0" smtClean="0"/>
              <a:t>Parents assist with college cost for the two oldest, but kids are expected to work part-time to pay for living expenses</a:t>
            </a:r>
          </a:p>
          <a:p>
            <a:r>
              <a:rPr lang="en-US" sz="1800" dirty="0" smtClean="0"/>
              <a:t>Dad has been with his company for 26 years, and mom stays home but sells Mary Kay cosmetics to supplement income</a:t>
            </a:r>
          </a:p>
          <a:p>
            <a:r>
              <a:rPr lang="en-US" sz="1800" dirty="0" smtClean="0"/>
              <a:t>The children at home are both in high school</a:t>
            </a:r>
          </a:p>
          <a:p>
            <a:pPr marL="0" indent="0">
              <a:buNone/>
            </a:pPr>
            <a:endParaRPr lang="en-US" sz="1800" dirty="0" smtClean="0"/>
          </a:p>
          <a:p>
            <a:pPr marL="0" indent="0">
              <a:buNone/>
            </a:pPr>
            <a:r>
              <a:rPr lang="en-US" dirty="0" smtClean="0"/>
              <a:t> </a:t>
            </a:r>
            <a:endParaRPr lang="en-US" dirty="0"/>
          </a:p>
        </p:txBody>
      </p:sp>
    </p:spTree>
    <p:extLst>
      <p:ext uri="{BB962C8B-B14F-4D97-AF65-F5344CB8AC3E}">
        <p14:creationId xmlns:p14="http://schemas.microsoft.com/office/powerpoint/2010/main" xmlns="" val="3682941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the Life Stage:</a:t>
            </a:r>
            <a:endParaRPr lang="en-US" dirty="0"/>
          </a:p>
        </p:txBody>
      </p:sp>
      <p:sp>
        <p:nvSpPr>
          <p:cNvPr id="3" name="Content Placeholder 2"/>
          <p:cNvSpPr>
            <a:spLocks noGrp="1"/>
          </p:cNvSpPr>
          <p:nvPr>
            <p:ph sz="quarter" idx="1"/>
          </p:nvPr>
        </p:nvSpPr>
        <p:spPr/>
        <p:txBody>
          <a:bodyPr>
            <a:normAutofit/>
          </a:bodyPr>
          <a:lstStyle/>
          <a:p>
            <a:pPr marL="0" indent="0" algn="ctr">
              <a:buNone/>
            </a:pPr>
            <a:endParaRPr lang="en-US" sz="1800" dirty="0" smtClean="0"/>
          </a:p>
          <a:p>
            <a:pPr marL="0" indent="0" algn="ctr">
              <a:buNone/>
            </a:pPr>
            <a:endParaRPr lang="en-US" sz="1800" dirty="0" smtClean="0"/>
          </a:p>
          <a:p>
            <a:pPr marL="0" indent="0" algn="ctr">
              <a:buNone/>
            </a:pPr>
            <a:r>
              <a:rPr lang="en-US" sz="3600" dirty="0" smtClean="0"/>
              <a:t>MIDDLE YEARS STAGE 5</a:t>
            </a:r>
            <a:endParaRPr lang="en-US" sz="1800" dirty="0"/>
          </a:p>
          <a:p>
            <a:pPr marL="0" indent="0" algn="ctr">
              <a:buNone/>
            </a:pPr>
            <a:r>
              <a:rPr lang="en-US" sz="2800" dirty="0" smtClean="0"/>
              <a:t>The Bennett Family</a:t>
            </a:r>
          </a:p>
          <a:p>
            <a:pPr marL="0" indent="0" algn="ctr">
              <a:buNone/>
            </a:pPr>
            <a:endParaRPr lang="en-US" sz="2800" dirty="0"/>
          </a:p>
          <a:p>
            <a:r>
              <a:rPr lang="en-US" sz="1800" dirty="0" smtClean="0"/>
              <a:t>Husband, wife, one son (32)</a:t>
            </a:r>
          </a:p>
          <a:p>
            <a:r>
              <a:rPr lang="en-US" sz="1800" dirty="0" smtClean="0"/>
              <a:t>Both work full-time </a:t>
            </a:r>
          </a:p>
          <a:p>
            <a:r>
              <a:rPr lang="en-US" sz="1800" dirty="0" smtClean="0"/>
              <a:t>Husband has a flexible schedule</a:t>
            </a:r>
          </a:p>
          <a:p>
            <a:r>
              <a:rPr lang="en-US" sz="1800" dirty="0" smtClean="0"/>
              <a:t>Both have discovered golf as a hobby they enjoy together</a:t>
            </a:r>
          </a:p>
          <a:p>
            <a:r>
              <a:rPr lang="en-US" sz="1800" dirty="0" smtClean="0"/>
              <a:t>Financially stable</a:t>
            </a:r>
          </a:p>
          <a:p>
            <a:r>
              <a:rPr lang="en-US" sz="1800" dirty="0" smtClean="0"/>
              <a:t>Son is not married with no children and visits on holidays</a:t>
            </a:r>
            <a:endParaRPr lang="en-US" sz="1800" dirty="0"/>
          </a:p>
        </p:txBody>
      </p:sp>
    </p:spTree>
    <p:extLst>
      <p:ext uri="{BB962C8B-B14F-4D97-AF65-F5344CB8AC3E}">
        <p14:creationId xmlns:p14="http://schemas.microsoft.com/office/powerpoint/2010/main" xmlns="" val="74622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normAutofit fontScale="62500" lnSpcReduction="20000"/>
          </a:bodyPr>
          <a:lstStyle/>
          <a:p>
            <a:pPr marL="0" indent="0">
              <a:buNone/>
            </a:pPr>
            <a:r>
              <a:rPr lang="en-US" dirty="0" smtClean="0"/>
              <a:t>Child </a:t>
            </a:r>
            <a:r>
              <a:rPr lang="en-US" dirty="0"/>
              <a:t>Development I</a:t>
            </a:r>
            <a:br>
              <a:rPr lang="en-US" dirty="0"/>
            </a:br>
            <a:r>
              <a:rPr lang="en-US" dirty="0"/>
              <a:t>Unit 2  - Analyzing the Roles and Responsibilities of </a:t>
            </a:r>
            <a:r>
              <a:rPr lang="en-US" dirty="0" smtClean="0"/>
              <a:t>Parenting</a:t>
            </a:r>
          </a:p>
          <a:p>
            <a:pPr marL="0" indent="0">
              <a:buNone/>
            </a:pPr>
            <a:endParaRPr lang="en-US" dirty="0"/>
          </a:p>
          <a:p>
            <a:pPr marL="0" indent="0">
              <a:buNone/>
            </a:pPr>
            <a:r>
              <a:rPr lang="en-US" dirty="0" smtClean="0"/>
              <a:t>Now, complete Formative Assessment 1 </a:t>
            </a:r>
          </a:p>
          <a:p>
            <a:pPr marL="0" indent="0">
              <a:buNone/>
            </a:pPr>
            <a:r>
              <a:rPr lang="en-US" sz="2000" dirty="0" smtClean="0">
                <a:solidFill>
                  <a:prstClr val="black"/>
                </a:solidFill>
              </a:rPr>
              <a:t>Balancing </a:t>
            </a:r>
            <a:r>
              <a:rPr lang="en-US" sz="2000" dirty="0">
                <a:solidFill>
                  <a:prstClr val="black"/>
                </a:solidFill>
              </a:rPr>
              <a:t>Parenting Roles and a </a:t>
            </a:r>
            <a:r>
              <a:rPr lang="en-US" sz="2000" dirty="0" smtClean="0">
                <a:solidFill>
                  <a:prstClr val="black"/>
                </a:solidFill>
              </a:rPr>
              <a:t>Career, Poster</a:t>
            </a:r>
          </a:p>
          <a:p>
            <a:pPr marL="0" indent="0">
              <a:buNone/>
            </a:pPr>
            <a:endParaRPr lang="en-US" sz="2000" dirty="0">
              <a:solidFill>
                <a:prstClr val="black"/>
              </a:solidFill>
            </a:endParaRPr>
          </a:p>
          <a:p>
            <a:pPr marL="0" indent="0">
              <a:buNone/>
            </a:pPr>
            <a:r>
              <a:rPr lang="en-US" sz="2000" dirty="0" smtClean="0">
                <a:solidFill>
                  <a:prstClr val="black"/>
                </a:solidFill>
              </a:rPr>
              <a:t>Some suggestions that may help </a:t>
            </a:r>
            <a:r>
              <a:rPr lang="en-US" sz="2000" smtClean="0">
                <a:solidFill>
                  <a:prstClr val="black"/>
                </a:solidFill>
              </a:rPr>
              <a:t>students brainstorm.</a:t>
            </a:r>
            <a:endParaRPr lang="en-US" sz="2000" dirty="0" smtClean="0">
              <a:solidFill>
                <a:prstClr val="black"/>
              </a:solidFill>
            </a:endParaRPr>
          </a:p>
          <a:p>
            <a:pPr marL="0" indent="0">
              <a:buNone/>
            </a:pPr>
            <a:r>
              <a:rPr lang="en-US" sz="2000" dirty="0" smtClean="0">
                <a:solidFill>
                  <a:prstClr val="black"/>
                </a:solidFill>
              </a:rPr>
              <a:t>a.	Hire </a:t>
            </a:r>
            <a:r>
              <a:rPr lang="en-US" sz="2000" dirty="0">
                <a:solidFill>
                  <a:prstClr val="black"/>
                </a:solidFill>
              </a:rPr>
              <a:t>a nanny</a:t>
            </a:r>
          </a:p>
          <a:p>
            <a:pPr marL="0" indent="0">
              <a:buNone/>
            </a:pPr>
            <a:r>
              <a:rPr lang="en-US" sz="2000" dirty="0">
                <a:solidFill>
                  <a:prstClr val="black"/>
                </a:solidFill>
              </a:rPr>
              <a:t>b.	Child spends time in daycare</a:t>
            </a:r>
          </a:p>
          <a:p>
            <a:pPr marL="0" indent="0">
              <a:buNone/>
            </a:pPr>
            <a:r>
              <a:rPr lang="en-US" sz="2000" dirty="0">
                <a:solidFill>
                  <a:prstClr val="black"/>
                </a:solidFill>
              </a:rPr>
              <a:t>c.	Hire a house keeper (weekly, bi-weekly)</a:t>
            </a:r>
          </a:p>
          <a:p>
            <a:pPr marL="0" indent="0">
              <a:buNone/>
            </a:pPr>
            <a:r>
              <a:rPr lang="en-US" sz="2000" dirty="0">
                <a:solidFill>
                  <a:prstClr val="black"/>
                </a:solidFill>
              </a:rPr>
              <a:t>d.	Eat out for dinner </a:t>
            </a:r>
          </a:p>
          <a:p>
            <a:pPr marL="0" indent="0">
              <a:buNone/>
            </a:pPr>
            <a:r>
              <a:rPr lang="en-US" sz="2000" dirty="0">
                <a:solidFill>
                  <a:prstClr val="black"/>
                </a:solidFill>
              </a:rPr>
              <a:t>e.	Parent does not work out at a gym anymore (walks with the kids)</a:t>
            </a:r>
          </a:p>
          <a:p>
            <a:pPr marL="0" indent="0">
              <a:buNone/>
            </a:pPr>
            <a:r>
              <a:rPr lang="en-US" sz="2000" dirty="0">
                <a:solidFill>
                  <a:prstClr val="black"/>
                </a:solidFill>
              </a:rPr>
              <a:t>f.	Date night for parents</a:t>
            </a:r>
          </a:p>
          <a:p>
            <a:pPr marL="0" indent="0">
              <a:buNone/>
            </a:pPr>
            <a:r>
              <a:rPr lang="en-US" sz="2000" dirty="0">
                <a:solidFill>
                  <a:prstClr val="black"/>
                </a:solidFill>
              </a:rPr>
              <a:t>g.	Help from extended family</a:t>
            </a:r>
          </a:p>
          <a:p>
            <a:pPr marL="0" indent="0">
              <a:buNone/>
            </a:pPr>
            <a:r>
              <a:rPr lang="en-US" sz="2000" dirty="0">
                <a:solidFill>
                  <a:prstClr val="black"/>
                </a:solidFill>
              </a:rPr>
              <a:t>h.	Meals are prepared all at one time or use crock pot meals (for more time with the family).</a:t>
            </a:r>
          </a:p>
          <a:p>
            <a:pPr marL="0" indent="0">
              <a:buNone/>
            </a:pPr>
            <a:r>
              <a:rPr lang="en-US" sz="2000" dirty="0" err="1">
                <a:solidFill>
                  <a:prstClr val="black"/>
                </a:solidFill>
              </a:rPr>
              <a:t>i</a:t>
            </a:r>
            <a:r>
              <a:rPr lang="en-US" sz="2000" dirty="0">
                <a:solidFill>
                  <a:prstClr val="black"/>
                </a:solidFill>
              </a:rPr>
              <a:t>.	Avoid travel for work as much as possible to be home</a:t>
            </a:r>
          </a:p>
          <a:p>
            <a:pPr marL="0" indent="0">
              <a:buNone/>
            </a:pPr>
            <a:r>
              <a:rPr lang="en-US" sz="2000" dirty="0">
                <a:solidFill>
                  <a:prstClr val="black"/>
                </a:solidFill>
              </a:rPr>
              <a:t>j.	Calendar on the fridge with the kids events/calendar on phone with events</a:t>
            </a:r>
          </a:p>
          <a:p>
            <a:pPr marL="0" indent="0">
              <a:buNone/>
            </a:pPr>
            <a:r>
              <a:rPr lang="en-US" sz="2000" dirty="0">
                <a:solidFill>
                  <a:prstClr val="black"/>
                </a:solidFill>
              </a:rPr>
              <a:t>k.	Division of labor in the house among older kids/spouse to allow time for family events</a:t>
            </a:r>
          </a:p>
          <a:p>
            <a:pPr marL="0" indent="0">
              <a:buNone/>
            </a:pPr>
            <a:endParaRPr lang="en-US" sz="2000" dirty="0">
              <a:solidFill>
                <a:prstClr val="black"/>
              </a:solidFill>
            </a:endParaRPr>
          </a:p>
          <a:p>
            <a:pPr marL="0" indent="0">
              <a:buNone/>
            </a:pPr>
            <a:r>
              <a:rPr lang="en-US" sz="2000" dirty="0">
                <a:solidFill>
                  <a:prstClr val="black"/>
                </a:solidFill>
              </a:rPr>
              <a:t>*The poster could be a scene in the family home, a daily schedule of events (example) or a series of pictures that show the specific characteristics of that life stage (as it relates to balancing parental roles)</a:t>
            </a:r>
          </a:p>
          <a:p>
            <a:pPr marL="0" indent="0">
              <a:buNone/>
            </a:pPr>
            <a:r>
              <a:rPr lang="en-US" sz="2000" dirty="0" smtClean="0">
                <a:solidFill>
                  <a:prstClr val="black"/>
                </a:solidFill>
              </a:rPr>
              <a:t>e your poster:  </a:t>
            </a:r>
            <a:endParaRPr lang="en-US" dirty="0"/>
          </a:p>
        </p:txBody>
      </p:sp>
    </p:spTree>
    <p:extLst>
      <p:ext uri="{BB962C8B-B14F-4D97-AF65-F5344CB8AC3E}">
        <p14:creationId xmlns:p14="http://schemas.microsoft.com/office/powerpoint/2010/main" xmlns="" val="54329229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186</TotalTime>
  <Words>450</Words>
  <Application>Microsoft Office PowerPoint</Application>
  <PresentationFormat>On-screen Show (4:3)</PresentationFormat>
  <Paragraphs>86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Civic</vt:lpstr>
      <vt:lpstr>Child Development I Unit 2  - Analyzing the Roles and Responsibilities of Parenting Instructional Strategy -1 – Life Stages  TEACHER NOTES Teacher should read this slide prior to showing the power point presentation that begins on Slide 2 </vt:lpstr>
      <vt:lpstr>    Name of Life Stage:  </vt:lpstr>
      <vt:lpstr>Name of Life Stage:</vt:lpstr>
      <vt:lpstr>Name of Life Stage:</vt:lpstr>
      <vt:lpstr>Name of Life Stage:</vt:lpstr>
      <vt:lpstr>Name that Life Stage:</vt:lpstr>
      <vt:lpstr>Name the Life Stage:</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Development I Unit 2  - Analyzing the Roles and Responsibilities of Parenting Instructional Strategy -1  TEACHER NOTES Teacher should read this slide prior to showing the power point presentation that begins on Slide 2</dc:title>
  <dc:creator>Picard, Teresa</dc:creator>
  <cp:lastModifiedBy>lherring</cp:lastModifiedBy>
  <cp:revision>12</cp:revision>
  <dcterms:created xsi:type="dcterms:W3CDTF">2013-10-22T16:40:02Z</dcterms:created>
  <dcterms:modified xsi:type="dcterms:W3CDTF">2013-12-23T18:12:21Z</dcterms:modified>
</cp:coreProperties>
</file>